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4" r:id="rId7"/>
    <p:sldId id="266" r:id="rId8"/>
    <p:sldId id="267" r:id="rId9"/>
    <p:sldId id="265" r:id="rId10"/>
    <p:sldId id="263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6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7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11AE7-129E-4ED8-851A-93AD5817C827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8D36B-ADCB-4405-8274-F4841CF595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CC24682-DD40-4105-B74E-B9BEEEA1790D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C3BCB8D-5732-42DC-92A4-529DCC39F4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24682-DD40-4105-B74E-B9BEEEA1790D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BCB8D-5732-42DC-92A4-529DCC39F4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24682-DD40-4105-B74E-B9BEEEA1790D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BCB8D-5732-42DC-92A4-529DCC39F4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24682-DD40-4105-B74E-B9BEEEA1790D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BCB8D-5732-42DC-92A4-529DCC39F4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CC24682-DD40-4105-B74E-B9BEEEA1790D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C3BCB8D-5732-42DC-92A4-529DCC39F4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24682-DD40-4105-B74E-B9BEEEA1790D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C3BCB8D-5732-42DC-92A4-529DCC39F4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24682-DD40-4105-B74E-B9BEEEA1790D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C3BCB8D-5732-42DC-92A4-529DCC39F4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24682-DD40-4105-B74E-B9BEEEA1790D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BCB8D-5732-42DC-92A4-529DCC39F4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24682-DD40-4105-B74E-B9BEEEA1790D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3BCB8D-5732-42DC-92A4-529DCC39F4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CC24682-DD40-4105-B74E-B9BEEEA1790D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C3BCB8D-5732-42DC-92A4-529DCC39F4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CC24682-DD40-4105-B74E-B9BEEEA1790D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C3BCB8D-5732-42DC-92A4-529DCC39F4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CC24682-DD40-4105-B74E-B9BEEEA1790D}" type="datetimeFigureOut">
              <a:rPr lang="en-US" smtClean="0"/>
              <a:pPr/>
              <a:t>6/17/2015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C3BCB8D-5732-42DC-92A4-529DCC39F45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Photon Corrections to the Proton Form Factor Ratio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Tyler </a:t>
            </a:r>
            <a:r>
              <a:rPr lang="en-US" dirty="0" smtClean="0"/>
              <a:t>Hague</a:t>
            </a:r>
          </a:p>
        </p:txBody>
      </p:sp>
      <p:pic>
        <p:nvPicPr>
          <p:cNvPr id="8194" name="Picture 2" descr="KSU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429000"/>
            <a:ext cx="2514600" cy="753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Improvements</a:t>
            </a:r>
            <a:endParaRPr lang="en-US" dirty="0"/>
          </a:p>
        </p:txBody>
      </p:sp>
      <p:pic>
        <p:nvPicPr>
          <p:cNvPr id="2050" name="Picture 2" descr="C:\Users\Tyler\Dropbox\Physics\HUGS\2pExchIn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8062" y="2057400"/>
            <a:ext cx="3147877" cy="3037907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2743200" y="4191000"/>
            <a:ext cx="1600200" cy="1524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90600" y="5791200"/>
            <a:ext cx="6032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Off-Shell Proton must be accounted for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polarization transfer measurement of the proton form factor ratio led to a closer look at </a:t>
            </a:r>
            <a:r>
              <a:rPr lang="en-US" dirty="0" smtClean="0"/>
              <a:t>radiative</a:t>
            </a:r>
            <a:r>
              <a:rPr lang="en-US" dirty="0" smtClean="0"/>
              <a:t> corrections</a:t>
            </a:r>
          </a:p>
          <a:p>
            <a:r>
              <a:rPr lang="en-US" dirty="0" smtClean="0"/>
              <a:t>The two photon exchange diagrams were included from the beginning, but were treated with a poor approximation</a:t>
            </a:r>
          </a:p>
          <a:p>
            <a:r>
              <a:rPr lang="en-US" dirty="0" smtClean="0"/>
              <a:t>Work to improve the calculation of the two photon exchange diagrams is underway and is reducing the discrepancy between the two measurements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</a:t>
            </a:r>
            <a:r>
              <a:rPr lang="en-US" dirty="0" smtClean="0"/>
              <a:t>G</a:t>
            </a:r>
            <a:r>
              <a:rPr lang="en-US" baseline="-25000" dirty="0" smtClean="0"/>
              <a:t>E</a:t>
            </a:r>
            <a:r>
              <a:rPr lang="en-US" dirty="0" smtClean="0"/>
              <a:t>/G</a:t>
            </a:r>
            <a:r>
              <a:rPr lang="en-US" baseline="-25000" dirty="0" smtClean="0"/>
              <a:t>M</a:t>
            </a:r>
            <a:r>
              <a:rPr lang="en-US" dirty="0" smtClean="0"/>
              <a:t> from Rosenbluth Separation (1994)</a:t>
            </a:r>
            <a:endParaRPr lang="en-US" baseline="-25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09825" y="2332831"/>
            <a:ext cx="43243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6669" y="1447800"/>
            <a:ext cx="8510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Source: </a:t>
            </a:r>
            <a:r>
              <a:rPr lang="en-US" sz="2400" dirty="0" smtClean="0"/>
              <a:t>L. </a:t>
            </a:r>
            <a:r>
              <a:rPr lang="en-US" sz="2400" dirty="0" smtClean="0"/>
              <a:t>Andivahis</a:t>
            </a:r>
            <a:r>
              <a:rPr lang="en-US" sz="2400" dirty="0" smtClean="0"/>
              <a:t> </a:t>
            </a:r>
            <a:r>
              <a:rPr lang="en-US" sz="2400" i="1" dirty="0" smtClean="0"/>
              <a:t>et al.</a:t>
            </a:r>
            <a:r>
              <a:rPr lang="en-US" sz="2400" dirty="0" smtClean="0"/>
              <a:t>, Phys. Rev. D </a:t>
            </a:r>
            <a:r>
              <a:rPr lang="en-US" sz="2400" b="1" dirty="0" smtClean="0"/>
              <a:t>50</a:t>
            </a:r>
            <a:r>
              <a:rPr lang="en-US" sz="2400" dirty="0" smtClean="0"/>
              <a:t>, 9 (1994)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</a:t>
            </a:r>
            <a:r>
              <a:rPr lang="en-US" dirty="0" smtClean="0"/>
              <a:t>G</a:t>
            </a:r>
            <a:r>
              <a:rPr lang="en-US" baseline="-25000" dirty="0" smtClean="0"/>
              <a:t>E</a:t>
            </a:r>
            <a:r>
              <a:rPr lang="en-US" dirty="0" smtClean="0"/>
              <a:t>/G</a:t>
            </a:r>
            <a:r>
              <a:rPr lang="en-US" baseline="-25000" dirty="0" smtClean="0"/>
              <a:t>M</a:t>
            </a:r>
            <a:r>
              <a:rPr lang="en-US" dirty="0" smtClean="0"/>
              <a:t> from Polarization Transfer(2000)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3505200" cy="4771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19600" y="1828800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Source: </a:t>
            </a:r>
            <a:r>
              <a:rPr lang="en-US" sz="2400" dirty="0" smtClean="0"/>
              <a:t>M. K. Jones </a:t>
            </a:r>
            <a:r>
              <a:rPr lang="en-US" sz="2400" i="1" dirty="0" smtClean="0"/>
              <a:t>et al.</a:t>
            </a:r>
            <a:r>
              <a:rPr lang="en-US" sz="2400" dirty="0" smtClean="0"/>
              <a:t> Phys. Rev. </a:t>
            </a:r>
            <a:r>
              <a:rPr lang="en-US" sz="2400" dirty="0" smtClean="0"/>
              <a:t>Lett</a:t>
            </a:r>
            <a:r>
              <a:rPr lang="en-US" sz="2400" dirty="0" smtClean="0"/>
              <a:t>. </a:t>
            </a:r>
            <a:r>
              <a:rPr lang="en-US" sz="2400" b="1" dirty="0" smtClean="0"/>
              <a:t>84 </a:t>
            </a:r>
            <a:r>
              <a:rPr lang="en-US" sz="2400" dirty="0" smtClean="0"/>
              <a:t>7 (2000)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Photon Exchange Diagrams</a:t>
            </a:r>
            <a:endParaRPr lang="en-US" dirty="0"/>
          </a:p>
        </p:txBody>
      </p:sp>
      <p:pic>
        <p:nvPicPr>
          <p:cNvPr id="1026" name="Picture 2" descr="C:\Users\Tyler\Dropbox\Physics\HUGS\2pExch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0131" y="2209800"/>
            <a:ext cx="5383739" cy="264990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14776" y="5638800"/>
            <a:ext cx="71144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Corrections Included in: </a:t>
            </a:r>
          </a:p>
          <a:p>
            <a:r>
              <a:rPr lang="en-US" sz="2400" dirty="0" smtClean="0"/>
              <a:t>L. W. Mo, Y. S. Tsai, Rev. of Mod. Phys. </a:t>
            </a:r>
            <a:r>
              <a:rPr lang="en-US" sz="2400" b="1" dirty="0" smtClean="0"/>
              <a:t>41 </a:t>
            </a:r>
            <a:r>
              <a:rPr lang="en-US" sz="2400" dirty="0" smtClean="0"/>
              <a:t>1</a:t>
            </a:r>
            <a:endParaRPr lang="en-US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Momentum Transfer Integral</a:t>
            </a:r>
            <a:endParaRPr lang="en-US" dirty="0"/>
          </a:p>
        </p:txBody>
      </p:sp>
      <p:pic>
        <p:nvPicPr>
          <p:cNvPr id="2050" name="Picture 2" descr="C:\Users\Tyler\Dropbox\Physics\HUGS\2pExchIn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8062" y="2057400"/>
            <a:ext cx="3147877" cy="303790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0068" y="5715000"/>
            <a:ext cx="8973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Source: </a:t>
            </a:r>
            <a:r>
              <a:rPr lang="en-US" sz="2400" dirty="0" smtClean="0"/>
              <a:t>L. C. </a:t>
            </a:r>
            <a:r>
              <a:rPr lang="en-US" sz="2400" dirty="0" smtClean="0"/>
              <a:t>Maximon</a:t>
            </a:r>
            <a:r>
              <a:rPr lang="en-US" sz="2400" dirty="0" smtClean="0"/>
              <a:t>, J. A. </a:t>
            </a:r>
            <a:r>
              <a:rPr lang="en-US" sz="2400" dirty="0" smtClean="0"/>
              <a:t>Tjon</a:t>
            </a:r>
            <a:r>
              <a:rPr lang="en-US" sz="2400" dirty="0" smtClean="0"/>
              <a:t>, Phys. Rev. C </a:t>
            </a:r>
            <a:r>
              <a:rPr lang="en-US" sz="2400" b="1" dirty="0" smtClean="0"/>
              <a:t>62 </a:t>
            </a:r>
            <a:r>
              <a:rPr lang="en-US" sz="2400" dirty="0" smtClean="0"/>
              <a:t>054320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0" y="1416050"/>
            <a:ext cx="17526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Pseudo-Data </a:t>
            </a:r>
            <a:r>
              <a:rPr lang="en-US" dirty="0" smtClean="0"/>
              <a:t>Example at Q</a:t>
            </a:r>
            <a:r>
              <a:rPr lang="en-US" baseline="30000" dirty="0" smtClean="0"/>
              <a:t>2</a:t>
            </a:r>
            <a:r>
              <a:rPr lang="en-US" dirty="0" smtClean="0"/>
              <a:t>=10(</a:t>
            </a:r>
            <a:r>
              <a:rPr lang="en-US" dirty="0" smtClean="0"/>
              <a:t>GeV</a:t>
            </a:r>
            <a:r>
              <a:rPr lang="en-US" dirty="0" smtClean="0"/>
              <a:t>/c)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43300" y="1371600"/>
          <a:ext cx="1524000" cy="590550"/>
        </p:xfrm>
        <a:graphic>
          <a:graphicData uri="http://schemas.openxmlformats.org/presentationml/2006/ole">
            <p:oleObj spid="_x0000_s3076" name="Equation" r:id="rId3" imgW="1015920" imgH="393480" progId="Equation.3">
              <p:embed/>
            </p:oleObj>
          </a:graphicData>
        </a:graphic>
      </p:graphicFrame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905000" y="1828800"/>
            <a:ext cx="11430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429000" y="1416050"/>
            <a:ext cx="17526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Pseudo-Data Example at Q</a:t>
            </a:r>
            <a:r>
              <a:rPr lang="en-US" baseline="30000" dirty="0" smtClean="0"/>
              <a:t>2</a:t>
            </a:r>
            <a:r>
              <a:rPr lang="en-US" dirty="0" smtClean="0"/>
              <a:t>=10(</a:t>
            </a:r>
            <a:r>
              <a:rPr lang="en-US" dirty="0" smtClean="0"/>
              <a:t>GeV</a:t>
            </a:r>
            <a:r>
              <a:rPr lang="en-US" dirty="0" smtClean="0"/>
              <a:t>/c)</a:t>
            </a:r>
            <a:r>
              <a:rPr lang="en-US" baseline="30000" dirty="0" smtClean="0"/>
              <a:t>2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43300" y="1371600"/>
          <a:ext cx="1524000" cy="590550"/>
        </p:xfrm>
        <a:graphic>
          <a:graphicData uri="http://schemas.openxmlformats.org/presentationml/2006/ole">
            <p:oleObj spid="_x0000_s5122" name="Equation" r:id="rId3" imgW="1015920" imgH="393480" progId="Equation.3">
              <p:embed/>
            </p:oleObj>
          </a:graphicData>
        </a:graphic>
      </p:graphicFrame>
      <p:pic>
        <p:nvPicPr>
          <p:cNvPr id="3077" name="Picture 5" descr="C:\Users\Tyler\Dropbox\Physics\HUGS\Dipole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648850"/>
            <a:ext cx="4038600" cy="2520737"/>
          </a:xfrm>
          <a:prstGeom prst="rect">
            <a:avLst/>
          </a:prstGeom>
          <a:noFill/>
        </p:spPr>
      </p:pic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981200" y="1905000"/>
          <a:ext cx="990600" cy="612371"/>
        </p:xfrm>
        <a:graphic>
          <a:graphicData uri="http://schemas.openxmlformats.org/presentationml/2006/ole">
            <p:oleObj spid="_x0000_s5124" name="Equation" r:id="rId5" imgW="6984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Corrections</a:t>
            </a:r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2" y="2430650"/>
            <a:ext cx="3576638" cy="2721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4912" y="2425295"/>
            <a:ext cx="3671888" cy="2698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70068" y="5715000"/>
            <a:ext cx="8973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Source: </a:t>
            </a:r>
            <a:r>
              <a:rPr lang="en-US" sz="2400" dirty="0" smtClean="0"/>
              <a:t>L. C. </a:t>
            </a:r>
            <a:r>
              <a:rPr lang="en-US" sz="2400" dirty="0" smtClean="0"/>
              <a:t>Maximon</a:t>
            </a:r>
            <a:r>
              <a:rPr lang="en-US" sz="2400" dirty="0" smtClean="0"/>
              <a:t>, J. A. </a:t>
            </a:r>
            <a:r>
              <a:rPr lang="en-US" sz="2400" dirty="0" smtClean="0"/>
              <a:t>Tjon</a:t>
            </a:r>
            <a:r>
              <a:rPr lang="en-US" sz="2400" dirty="0" smtClean="0"/>
              <a:t>, Phys. Rev. C </a:t>
            </a:r>
            <a:r>
              <a:rPr lang="en-US" sz="2400" b="1" dirty="0" smtClean="0"/>
              <a:t>62 </a:t>
            </a:r>
            <a:r>
              <a:rPr lang="en-US" sz="2400" dirty="0" smtClean="0"/>
              <a:t>054320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1" y="12954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Percentage change to the cross section as a function of beam energy and Q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6172200" y="1873624"/>
            <a:ext cx="1219200" cy="7171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3429000" y="1416050"/>
            <a:ext cx="1752600" cy="533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Pseudo-Data Example at Q</a:t>
            </a:r>
            <a:r>
              <a:rPr lang="en-US" baseline="30000" dirty="0" smtClean="0"/>
              <a:t>2</a:t>
            </a:r>
            <a:r>
              <a:rPr lang="en-US" dirty="0" smtClean="0"/>
              <a:t>=10(</a:t>
            </a:r>
            <a:r>
              <a:rPr lang="en-US" dirty="0" smtClean="0"/>
              <a:t>GeV</a:t>
            </a:r>
            <a:r>
              <a:rPr lang="en-US" dirty="0" smtClean="0"/>
              <a:t>/c)</a:t>
            </a:r>
            <a:r>
              <a:rPr lang="en-US" baseline="30000" dirty="0" smtClean="0"/>
              <a:t>2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543300" y="1371600"/>
          <a:ext cx="1524000" cy="590550"/>
        </p:xfrm>
        <a:graphic>
          <a:graphicData uri="http://schemas.openxmlformats.org/presentationml/2006/ole">
            <p:oleObj spid="_x0000_s4098" name="Equation" r:id="rId3" imgW="1015920" imgH="393480" progId="Equation.3">
              <p:embed/>
            </p:oleObj>
          </a:graphicData>
        </a:graphic>
      </p:graphicFrame>
      <p:pic>
        <p:nvPicPr>
          <p:cNvPr id="4099" name="Picture 3" descr="C:\Users\Tyler\Dropbox\Physics\HUGS\corrDipol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648850"/>
            <a:ext cx="4038600" cy="2520737"/>
          </a:xfrm>
          <a:prstGeom prst="rect">
            <a:avLst/>
          </a:prstGeom>
          <a:noFill/>
        </p:spPr>
      </p:pic>
      <p:pic>
        <p:nvPicPr>
          <p:cNvPr id="4100" name="Picture 4" descr="C:\Users\Tyler\Dropbox\Physics\HUGS\Dipole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2648850"/>
            <a:ext cx="4038600" cy="252073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07000" y="5638800"/>
            <a:ext cx="7730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Corrections from: </a:t>
            </a:r>
          </a:p>
          <a:p>
            <a:r>
              <a:rPr lang="en-US" sz="2400" dirty="0" smtClean="0"/>
              <a:t>L. C. </a:t>
            </a:r>
            <a:r>
              <a:rPr lang="en-US" sz="2400" dirty="0" smtClean="0"/>
              <a:t>Maximon</a:t>
            </a:r>
            <a:r>
              <a:rPr lang="en-US" sz="2400" dirty="0" smtClean="0"/>
              <a:t>, J. A. </a:t>
            </a:r>
            <a:r>
              <a:rPr lang="en-US" sz="2400" dirty="0" smtClean="0"/>
              <a:t>Tjon</a:t>
            </a:r>
            <a:r>
              <a:rPr lang="en-US" sz="2400" dirty="0" smtClean="0"/>
              <a:t>, Phys. Rev. C </a:t>
            </a:r>
            <a:r>
              <a:rPr lang="en-US" sz="2400" b="1" dirty="0" smtClean="0"/>
              <a:t>62 </a:t>
            </a:r>
            <a:r>
              <a:rPr lang="en-US" sz="2400" dirty="0" smtClean="0"/>
              <a:t>054320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905000" y="1828800"/>
            <a:ext cx="11430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1989138" y="1905000"/>
          <a:ext cx="973137" cy="612775"/>
        </p:xfrm>
        <a:graphic>
          <a:graphicData uri="http://schemas.openxmlformats.org/presentationml/2006/ole">
            <p:oleObj spid="_x0000_s4100" name="Equation" r:id="rId6" imgW="685800" imgH="431640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101" name="Equation" r:id="rId7" imgW="114120" imgH="2156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248400" y="1947472"/>
          <a:ext cx="1066800" cy="594610"/>
        </p:xfrm>
        <a:graphic>
          <a:graphicData uri="http://schemas.openxmlformats.org/presentationml/2006/ole">
            <p:oleObj spid="_x0000_s4102" name="Equation" r:id="rId8" imgW="774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192</TotalTime>
  <Words>260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Foundry</vt:lpstr>
      <vt:lpstr>Equation</vt:lpstr>
      <vt:lpstr>Microsoft Equation 3.0</vt:lpstr>
      <vt:lpstr>Two Photon Corrections to the Proton Form Factor Ratio</vt:lpstr>
      <vt:lpstr>μGE/GM from Rosenbluth Separation (1994)</vt:lpstr>
      <vt:lpstr>μGE/GM from Polarization Transfer(2000)</vt:lpstr>
      <vt:lpstr>Two Photon Exchange Diagrams</vt:lpstr>
      <vt:lpstr>The Momentum Transfer Integral</vt:lpstr>
      <vt:lpstr>A Pseudo-Data Example at Q2=10(GeV/c)2</vt:lpstr>
      <vt:lpstr>A Pseudo-Data Example at Q2=10(GeV/c)2</vt:lpstr>
      <vt:lpstr>The Corrections</vt:lpstr>
      <vt:lpstr>A Pseudo-Data Example at Q2=10(GeV/c)2</vt:lpstr>
      <vt:lpstr>Future Improvements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Tyler Hague</dc:creator>
  <cp:lastModifiedBy>Tyler Hague</cp:lastModifiedBy>
  <cp:revision>25</cp:revision>
  <dcterms:created xsi:type="dcterms:W3CDTF">2015-06-16T01:09:54Z</dcterms:created>
  <dcterms:modified xsi:type="dcterms:W3CDTF">2015-06-17T15:44:14Z</dcterms:modified>
</cp:coreProperties>
</file>